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2" r:id="rId6"/>
    <p:sldId id="267" r:id="rId7"/>
    <p:sldId id="270" r:id="rId8"/>
    <p:sldId id="263" r:id="rId9"/>
    <p:sldId id="269" r:id="rId10"/>
    <p:sldId id="259" r:id="rId11"/>
  </p:sldIdLst>
  <p:sldSz cx="12192000" cy="6858000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Bahnschrift SemiCondensed" panose="020B0502040204020203" pitchFamily="34" charset="0"/>
      <p:regular r:id="rId14"/>
      <p:bold r:id="rId15"/>
    </p:embeddedFont>
    <p:embeddedFont>
      <p:font typeface="Lato Black" panose="020F0502020204030203" pitchFamily="34" charset="0"/>
      <p:bold r:id="rId16"/>
      <p:boldItalic r:id="rId17"/>
    </p:embeddedFont>
    <p:embeddedFont>
      <p:font typeface="Libre Baskerville" panose="02000000000000000000" pitchFamily="2" charset="0"/>
      <p:regular r:id="rId18"/>
      <p:bold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239639-92DC-4903-9C82-A563E7F0360F}" v="120" dt="2024-11-26T17:56:27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CE54DD-94C8-4AE7-9F0B-8E7C0B2F7DDF}" type="doc">
      <dgm:prSet loTypeId="urn:microsoft.com/office/officeart/2005/8/layout/venn1" loCatId="relationship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7D799A4-6287-41FA-BC66-85D6E5AA2E26}">
      <dgm:prSet/>
      <dgm:spPr/>
      <dgm:t>
        <a:bodyPr/>
        <a:lstStyle/>
        <a:p>
          <a:r>
            <a:rPr lang="en-US" b="1" i="0" baseline="0" dirty="0"/>
            <a:t>Tesseract OCR:</a:t>
          </a:r>
          <a:r>
            <a:rPr lang="en-US" b="0" i="0" baseline="0" dirty="0"/>
            <a:t> For text extraction from images.</a:t>
          </a:r>
          <a:endParaRPr lang="en-US" dirty="0"/>
        </a:p>
      </dgm:t>
    </dgm:pt>
    <dgm:pt modelId="{FC516BAC-B696-474A-A9A3-A960EAB293AA}" type="parTrans" cxnId="{61148378-CE64-4F5A-9562-C11D377E8C41}">
      <dgm:prSet/>
      <dgm:spPr/>
      <dgm:t>
        <a:bodyPr/>
        <a:lstStyle/>
        <a:p>
          <a:endParaRPr lang="en-US"/>
        </a:p>
      </dgm:t>
    </dgm:pt>
    <dgm:pt modelId="{71DC83E7-F2F7-4BA3-A4C3-22CBEFB11F7D}" type="sibTrans" cxnId="{61148378-CE64-4F5A-9562-C11D377E8C41}">
      <dgm:prSet/>
      <dgm:spPr/>
      <dgm:t>
        <a:bodyPr/>
        <a:lstStyle/>
        <a:p>
          <a:endParaRPr lang="en-US"/>
        </a:p>
      </dgm:t>
    </dgm:pt>
    <dgm:pt modelId="{54812F57-0D15-48E5-9C15-870E77568154}">
      <dgm:prSet/>
      <dgm:spPr/>
      <dgm:t>
        <a:bodyPr/>
        <a:lstStyle/>
        <a:p>
          <a:r>
            <a:rPr lang="en-US" b="1" i="0" baseline="0" dirty="0"/>
            <a:t>Google Gemini API:</a:t>
          </a:r>
          <a:r>
            <a:rPr lang="en-US" b="0" i="0" baseline="0" dirty="0"/>
            <a:t> For generating scene descriptions.</a:t>
          </a:r>
          <a:endParaRPr lang="en-US" dirty="0"/>
        </a:p>
      </dgm:t>
    </dgm:pt>
    <dgm:pt modelId="{298D4F50-CFE0-47CC-8210-E80D380D6394}" type="parTrans" cxnId="{EAB812EF-C75C-41F2-9D4E-6B9835FF020E}">
      <dgm:prSet/>
      <dgm:spPr/>
      <dgm:t>
        <a:bodyPr/>
        <a:lstStyle/>
        <a:p>
          <a:endParaRPr lang="en-US"/>
        </a:p>
      </dgm:t>
    </dgm:pt>
    <dgm:pt modelId="{7BD793E4-05BB-4DD5-B4DE-2893A88C7CEC}" type="sibTrans" cxnId="{EAB812EF-C75C-41F2-9D4E-6B9835FF020E}">
      <dgm:prSet/>
      <dgm:spPr/>
      <dgm:t>
        <a:bodyPr/>
        <a:lstStyle/>
        <a:p>
          <a:endParaRPr lang="en-US"/>
        </a:p>
      </dgm:t>
    </dgm:pt>
    <dgm:pt modelId="{DFB41692-91C1-48D6-B8EF-768E3F4BEF53}">
      <dgm:prSet/>
      <dgm:spPr/>
      <dgm:t>
        <a:bodyPr/>
        <a:lstStyle/>
        <a:p>
          <a:r>
            <a:rPr lang="en-US" b="1" i="0" baseline="0" dirty="0"/>
            <a:t>pyttsx3:</a:t>
          </a:r>
          <a:r>
            <a:rPr lang="en-US" b="0" i="0" baseline="0" dirty="0"/>
            <a:t> For converting text to speech.</a:t>
          </a:r>
          <a:endParaRPr lang="en-US" dirty="0"/>
        </a:p>
      </dgm:t>
    </dgm:pt>
    <dgm:pt modelId="{F92AB19A-803D-4E02-9DB9-B077CA12C179}" type="parTrans" cxnId="{12D8A6C4-58A6-4A92-801F-B092790B8CE5}">
      <dgm:prSet/>
      <dgm:spPr/>
      <dgm:t>
        <a:bodyPr/>
        <a:lstStyle/>
        <a:p>
          <a:endParaRPr lang="en-US"/>
        </a:p>
      </dgm:t>
    </dgm:pt>
    <dgm:pt modelId="{CAE0AA6B-0AE3-4E5E-96DC-2731DD64CBEF}" type="sibTrans" cxnId="{12D8A6C4-58A6-4A92-801F-B092790B8CE5}">
      <dgm:prSet/>
      <dgm:spPr/>
      <dgm:t>
        <a:bodyPr/>
        <a:lstStyle/>
        <a:p>
          <a:endParaRPr lang="en-US"/>
        </a:p>
      </dgm:t>
    </dgm:pt>
    <dgm:pt modelId="{B7D6D717-CF6E-460A-B4BE-41B4B88B61AE}">
      <dgm:prSet/>
      <dgm:spPr/>
      <dgm:t>
        <a:bodyPr/>
        <a:lstStyle/>
        <a:p>
          <a:r>
            <a:rPr lang="en-US" b="1" i="0" baseline="0" dirty="0" err="1"/>
            <a:t>Streamlit</a:t>
          </a:r>
          <a:r>
            <a:rPr lang="en-US" b="1" i="0" baseline="0" dirty="0"/>
            <a:t>:</a:t>
          </a:r>
          <a:r>
            <a:rPr lang="en-US" b="0" i="0" baseline="0" dirty="0"/>
            <a:t> For building the web interface. </a:t>
          </a:r>
          <a:endParaRPr lang="en-US" dirty="0"/>
        </a:p>
      </dgm:t>
    </dgm:pt>
    <dgm:pt modelId="{E5769380-895C-49AE-B508-0E237F93ED76}" type="parTrans" cxnId="{369EB751-C8EB-4189-8BE3-7CA55C8FDFE1}">
      <dgm:prSet/>
      <dgm:spPr/>
      <dgm:t>
        <a:bodyPr/>
        <a:lstStyle/>
        <a:p>
          <a:endParaRPr lang="en-US"/>
        </a:p>
      </dgm:t>
    </dgm:pt>
    <dgm:pt modelId="{085F610D-11EA-4CF2-9C89-6FDC50F0D3FB}" type="sibTrans" cxnId="{369EB751-C8EB-4189-8BE3-7CA55C8FDFE1}">
      <dgm:prSet/>
      <dgm:spPr/>
      <dgm:t>
        <a:bodyPr/>
        <a:lstStyle/>
        <a:p>
          <a:endParaRPr lang="en-US"/>
        </a:p>
      </dgm:t>
    </dgm:pt>
    <dgm:pt modelId="{F5A369CF-9ED2-41DA-975D-6B80485D007D}">
      <dgm:prSet/>
      <dgm:spPr/>
      <dgm:t>
        <a:bodyPr/>
        <a:lstStyle/>
        <a:p>
          <a:r>
            <a:rPr lang="en-US" b="1" i="0" dirty="0"/>
            <a:t>Visual Studio Code : </a:t>
          </a:r>
          <a:r>
            <a:rPr lang="en-US" b="0" i="0" dirty="0"/>
            <a:t>To write the code.</a:t>
          </a:r>
          <a:endParaRPr lang="en-US" dirty="0"/>
        </a:p>
      </dgm:t>
    </dgm:pt>
    <dgm:pt modelId="{A56ED729-CF54-4CC3-B43E-9593339BB9AE}" type="parTrans" cxnId="{0CCDA864-01BF-49B0-87C5-EC46BC2D7E0F}">
      <dgm:prSet/>
      <dgm:spPr/>
      <dgm:t>
        <a:bodyPr/>
        <a:lstStyle/>
        <a:p>
          <a:endParaRPr lang="en-US"/>
        </a:p>
      </dgm:t>
    </dgm:pt>
    <dgm:pt modelId="{B3E0E58D-6B79-4C04-8659-BA172C17A6D3}" type="sibTrans" cxnId="{0CCDA864-01BF-49B0-87C5-EC46BC2D7E0F}">
      <dgm:prSet/>
      <dgm:spPr/>
      <dgm:t>
        <a:bodyPr/>
        <a:lstStyle/>
        <a:p>
          <a:endParaRPr lang="en-US"/>
        </a:p>
      </dgm:t>
    </dgm:pt>
    <dgm:pt modelId="{DD2A6137-8865-44B4-94C5-8DCCCE2450FD}" type="pres">
      <dgm:prSet presAssocID="{3ECE54DD-94C8-4AE7-9F0B-8E7C0B2F7DDF}" presName="compositeShape" presStyleCnt="0">
        <dgm:presLayoutVars>
          <dgm:chMax val="7"/>
          <dgm:dir/>
          <dgm:resizeHandles val="exact"/>
        </dgm:presLayoutVars>
      </dgm:prSet>
      <dgm:spPr/>
    </dgm:pt>
    <dgm:pt modelId="{6EBFB6D8-3A91-4A2A-B9E7-9924E2451FF7}" type="pres">
      <dgm:prSet presAssocID="{F7D799A4-6287-41FA-BC66-85D6E5AA2E26}" presName="circ1" presStyleLbl="vennNode1" presStyleIdx="0" presStyleCnt="5" custLinFactX="100000" custLinFactNeighborX="122744" custLinFactNeighborY="71549"/>
      <dgm:spPr>
        <a:solidFill>
          <a:schemeClr val="bg1">
            <a:alpha val="50000"/>
          </a:schemeClr>
        </a:solidFill>
      </dgm:spPr>
    </dgm:pt>
    <dgm:pt modelId="{5A9A8EB6-1632-41AA-86C9-D3A049169B66}" type="pres">
      <dgm:prSet presAssocID="{F7D799A4-6287-41FA-BC66-85D6E5AA2E26}" presName="circ1Tx" presStyleLbl="revTx" presStyleIdx="0" presStyleCnt="0" custScaleX="274440" custScaleY="39706" custLinFactNeighborX="-95533" custLinFactNeighborY="-9798">
        <dgm:presLayoutVars>
          <dgm:chMax val="0"/>
          <dgm:chPref val="0"/>
          <dgm:bulletEnabled val="1"/>
        </dgm:presLayoutVars>
      </dgm:prSet>
      <dgm:spPr/>
    </dgm:pt>
    <dgm:pt modelId="{C61CEFE8-BF0B-4103-9906-C32BAB5192A1}" type="pres">
      <dgm:prSet presAssocID="{54812F57-0D15-48E5-9C15-870E77568154}" presName="circ2" presStyleLbl="vennNode1" presStyleIdx="1" presStyleCnt="5" custLinFactNeighborX="67045" custLinFactNeighborY="43921"/>
      <dgm:spPr>
        <a:solidFill>
          <a:schemeClr val="bg1">
            <a:alpha val="50000"/>
          </a:schemeClr>
        </a:solidFill>
      </dgm:spPr>
    </dgm:pt>
    <dgm:pt modelId="{007A6C8F-1B5B-4A09-9E33-9BD6088AFA65}" type="pres">
      <dgm:prSet presAssocID="{54812F57-0D15-48E5-9C15-870E77568154}" presName="circ2Tx" presStyleLbl="revTx" presStyleIdx="0" presStyleCnt="0" custScaleX="340315" custScaleY="33024" custLinFactX="-100000" custLinFactNeighborX="-111553" custLinFactNeighborY="-67838">
        <dgm:presLayoutVars>
          <dgm:chMax val="0"/>
          <dgm:chPref val="0"/>
          <dgm:bulletEnabled val="1"/>
        </dgm:presLayoutVars>
      </dgm:prSet>
      <dgm:spPr/>
    </dgm:pt>
    <dgm:pt modelId="{BB6B9815-2431-42D6-A2DF-1F580C3BA5E2}" type="pres">
      <dgm:prSet presAssocID="{DFB41692-91C1-48D6-B8EF-768E3F4BEF53}" presName="circ3" presStyleLbl="vennNode1" presStyleIdx="2" presStyleCnt="5" custLinFactX="61794" custLinFactNeighborX="100000" custLinFactNeighborY="-13852"/>
      <dgm:spPr>
        <a:solidFill>
          <a:schemeClr val="bg1">
            <a:lumMod val="95000"/>
            <a:alpha val="50000"/>
          </a:schemeClr>
        </a:solidFill>
      </dgm:spPr>
    </dgm:pt>
    <dgm:pt modelId="{1835DD93-8308-4B15-A6E5-C2BFD6A81B92}" type="pres">
      <dgm:prSet presAssocID="{DFB41692-91C1-48D6-B8EF-768E3F4BEF53}" presName="circ3Tx" presStyleLbl="revTx" presStyleIdx="0" presStyleCnt="0" custScaleX="241938" custScaleY="31284" custLinFactX="-100000" custLinFactY="-100000" custLinFactNeighborX="-141627" custLinFactNeighborY="-105072">
        <dgm:presLayoutVars>
          <dgm:chMax val="0"/>
          <dgm:chPref val="0"/>
          <dgm:bulletEnabled val="1"/>
        </dgm:presLayoutVars>
      </dgm:prSet>
      <dgm:spPr/>
    </dgm:pt>
    <dgm:pt modelId="{72CD9ECE-9CFC-4B0A-AA91-A110C8A05CDC}" type="pres">
      <dgm:prSet presAssocID="{B7D6D717-CF6E-460A-B4BE-41B4B88B61AE}" presName="circ4" presStyleLbl="vennNode1" presStyleIdx="3" presStyleCnt="5" custLinFactNeighborX="97324" custLinFactNeighborY="-24934"/>
      <dgm:spPr>
        <a:solidFill>
          <a:schemeClr val="bg1">
            <a:alpha val="50000"/>
          </a:schemeClr>
        </a:solidFill>
      </dgm:spPr>
    </dgm:pt>
    <dgm:pt modelId="{7F08D0A8-97E6-4543-AA28-866992BF7728}" type="pres">
      <dgm:prSet presAssocID="{B7D6D717-CF6E-460A-B4BE-41B4B88B61AE}" presName="circ4Tx" presStyleLbl="revTx" presStyleIdx="0" presStyleCnt="0" custScaleX="243877" custScaleY="43255" custLinFactY="-68001" custLinFactNeighborX="13319" custLinFactNeighborY="-100000">
        <dgm:presLayoutVars>
          <dgm:chMax val="0"/>
          <dgm:chPref val="0"/>
          <dgm:bulletEnabled val="1"/>
        </dgm:presLayoutVars>
      </dgm:prSet>
      <dgm:spPr/>
    </dgm:pt>
    <dgm:pt modelId="{DE3B66AF-1026-4D06-A5E7-3B92780E4749}" type="pres">
      <dgm:prSet presAssocID="{F5A369CF-9ED2-41DA-975D-6B80485D007D}" presName="circ5" presStyleLbl="vennNode1" presStyleIdx="4" presStyleCnt="5" custLinFactX="123035" custLinFactNeighborX="200000" custLinFactNeighborY="-17731"/>
      <dgm:spPr>
        <a:solidFill>
          <a:schemeClr val="bg1">
            <a:alpha val="50000"/>
          </a:schemeClr>
        </a:solidFill>
      </dgm:spPr>
    </dgm:pt>
    <dgm:pt modelId="{B9808612-D4BC-4291-AADB-75DD3AD89F31}" type="pres">
      <dgm:prSet presAssocID="{F5A369CF-9ED2-41DA-975D-6B80485D007D}" presName="circ5Tx" presStyleLbl="revTx" presStyleIdx="0" presStyleCnt="0" custScaleX="239097" custScaleY="36606" custLinFactNeighborX="27527" custLinFactNeighborY="-98867">
        <dgm:presLayoutVars>
          <dgm:chMax val="0"/>
          <dgm:chPref val="0"/>
          <dgm:bulletEnabled val="1"/>
        </dgm:presLayoutVars>
      </dgm:prSet>
      <dgm:spPr/>
    </dgm:pt>
  </dgm:ptLst>
  <dgm:cxnLst>
    <dgm:cxn modelId="{EE3D8825-592D-4D2E-8A82-6BE98E5F2A43}" type="presOf" srcId="{DFB41692-91C1-48D6-B8EF-768E3F4BEF53}" destId="{1835DD93-8308-4B15-A6E5-C2BFD6A81B92}" srcOrd="0" destOrd="0" presId="urn:microsoft.com/office/officeart/2005/8/layout/venn1"/>
    <dgm:cxn modelId="{0CCDA864-01BF-49B0-87C5-EC46BC2D7E0F}" srcId="{3ECE54DD-94C8-4AE7-9F0B-8E7C0B2F7DDF}" destId="{F5A369CF-9ED2-41DA-975D-6B80485D007D}" srcOrd="4" destOrd="0" parTransId="{A56ED729-CF54-4CC3-B43E-9593339BB9AE}" sibTransId="{B3E0E58D-6B79-4C04-8659-BA172C17A6D3}"/>
    <dgm:cxn modelId="{C189626B-6B5F-47B0-B386-0FA1C5DE7554}" type="presOf" srcId="{F5A369CF-9ED2-41DA-975D-6B80485D007D}" destId="{B9808612-D4BC-4291-AADB-75DD3AD89F31}" srcOrd="0" destOrd="0" presId="urn:microsoft.com/office/officeart/2005/8/layout/venn1"/>
    <dgm:cxn modelId="{369EB751-C8EB-4189-8BE3-7CA55C8FDFE1}" srcId="{3ECE54DD-94C8-4AE7-9F0B-8E7C0B2F7DDF}" destId="{B7D6D717-CF6E-460A-B4BE-41B4B88B61AE}" srcOrd="3" destOrd="0" parTransId="{E5769380-895C-49AE-B508-0E237F93ED76}" sibTransId="{085F610D-11EA-4CF2-9C89-6FDC50F0D3FB}"/>
    <dgm:cxn modelId="{61148378-CE64-4F5A-9562-C11D377E8C41}" srcId="{3ECE54DD-94C8-4AE7-9F0B-8E7C0B2F7DDF}" destId="{F7D799A4-6287-41FA-BC66-85D6E5AA2E26}" srcOrd="0" destOrd="0" parTransId="{FC516BAC-B696-474A-A9A3-A960EAB293AA}" sibTransId="{71DC83E7-F2F7-4BA3-A4C3-22CBEFB11F7D}"/>
    <dgm:cxn modelId="{1BF6EE7B-5CB0-4828-A29D-2CFB3001ECFA}" type="presOf" srcId="{F7D799A4-6287-41FA-BC66-85D6E5AA2E26}" destId="{5A9A8EB6-1632-41AA-86C9-D3A049169B66}" srcOrd="0" destOrd="0" presId="urn:microsoft.com/office/officeart/2005/8/layout/venn1"/>
    <dgm:cxn modelId="{37105A8E-6153-4EDA-8461-1ED5582A7E70}" type="presOf" srcId="{54812F57-0D15-48E5-9C15-870E77568154}" destId="{007A6C8F-1B5B-4A09-9E33-9BD6088AFA65}" srcOrd="0" destOrd="0" presId="urn:microsoft.com/office/officeart/2005/8/layout/venn1"/>
    <dgm:cxn modelId="{B29DA1A0-D785-47B6-B423-AD5206E1340D}" type="presOf" srcId="{B7D6D717-CF6E-460A-B4BE-41B4B88B61AE}" destId="{7F08D0A8-97E6-4543-AA28-866992BF7728}" srcOrd="0" destOrd="0" presId="urn:microsoft.com/office/officeart/2005/8/layout/venn1"/>
    <dgm:cxn modelId="{12D8A6C4-58A6-4A92-801F-B092790B8CE5}" srcId="{3ECE54DD-94C8-4AE7-9F0B-8E7C0B2F7DDF}" destId="{DFB41692-91C1-48D6-B8EF-768E3F4BEF53}" srcOrd="2" destOrd="0" parTransId="{F92AB19A-803D-4E02-9DB9-B077CA12C179}" sibTransId="{CAE0AA6B-0AE3-4E5E-96DC-2731DD64CBEF}"/>
    <dgm:cxn modelId="{0545CACF-E19B-4D0B-9793-A3C210ADBF81}" type="presOf" srcId="{3ECE54DD-94C8-4AE7-9F0B-8E7C0B2F7DDF}" destId="{DD2A6137-8865-44B4-94C5-8DCCCE2450FD}" srcOrd="0" destOrd="0" presId="urn:microsoft.com/office/officeart/2005/8/layout/venn1"/>
    <dgm:cxn modelId="{EAB812EF-C75C-41F2-9D4E-6B9835FF020E}" srcId="{3ECE54DD-94C8-4AE7-9F0B-8E7C0B2F7DDF}" destId="{54812F57-0D15-48E5-9C15-870E77568154}" srcOrd="1" destOrd="0" parTransId="{298D4F50-CFE0-47CC-8210-E80D380D6394}" sibTransId="{7BD793E4-05BB-4DD5-B4DE-2893A88C7CEC}"/>
    <dgm:cxn modelId="{48D65777-52BE-4267-8460-94B716557E83}" type="presParOf" srcId="{DD2A6137-8865-44B4-94C5-8DCCCE2450FD}" destId="{6EBFB6D8-3A91-4A2A-B9E7-9924E2451FF7}" srcOrd="0" destOrd="0" presId="urn:microsoft.com/office/officeart/2005/8/layout/venn1"/>
    <dgm:cxn modelId="{62C819BD-6A0F-4A36-B667-55D0D98030C3}" type="presParOf" srcId="{DD2A6137-8865-44B4-94C5-8DCCCE2450FD}" destId="{5A9A8EB6-1632-41AA-86C9-D3A049169B66}" srcOrd="1" destOrd="0" presId="urn:microsoft.com/office/officeart/2005/8/layout/venn1"/>
    <dgm:cxn modelId="{912B74E4-8149-4C26-B83C-B214F08CC30E}" type="presParOf" srcId="{DD2A6137-8865-44B4-94C5-8DCCCE2450FD}" destId="{C61CEFE8-BF0B-4103-9906-C32BAB5192A1}" srcOrd="2" destOrd="0" presId="urn:microsoft.com/office/officeart/2005/8/layout/venn1"/>
    <dgm:cxn modelId="{31F5D827-27F7-4FD0-A45C-7C969BD7F92A}" type="presParOf" srcId="{DD2A6137-8865-44B4-94C5-8DCCCE2450FD}" destId="{007A6C8F-1B5B-4A09-9E33-9BD6088AFA65}" srcOrd="3" destOrd="0" presId="urn:microsoft.com/office/officeart/2005/8/layout/venn1"/>
    <dgm:cxn modelId="{2B2C7778-6126-4006-9736-C5E94BFDFD90}" type="presParOf" srcId="{DD2A6137-8865-44B4-94C5-8DCCCE2450FD}" destId="{BB6B9815-2431-42D6-A2DF-1F580C3BA5E2}" srcOrd="4" destOrd="0" presId="urn:microsoft.com/office/officeart/2005/8/layout/venn1"/>
    <dgm:cxn modelId="{FCA73781-D96E-48C1-9ECF-E28FC1B45015}" type="presParOf" srcId="{DD2A6137-8865-44B4-94C5-8DCCCE2450FD}" destId="{1835DD93-8308-4B15-A6E5-C2BFD6A81B92}" srcOrd="5" destOrd="0" presId="urn:microsoft.com/office/officeart/2005/8/layout/venn1"/>
    <dgm:cxn modelId="{379316AB-6BDE-49A9-82CA-B08CE6F790E1}" type="presParOf" srcId="{DD2A6137-8865-44B4-94C5-8DCCCE2450FD}" destId="{72CD9ECE-9CFC-4B0A-AA91-A110C8A05CDC}" srcOrd="6" destOrd="0" presId="urn:microsoft.com/office/officeart/2005/8/layout/venn1"/>
    <dgm:cxn modelId="{75C8BF3C-BBE2-4B6A-B699-0F517B7B3034}" type="presParOf" srcId="{DD2A6137-8865-44B4-94C5-8DCCCE2450FD}" destId="{7F08D0A8-97E6-4543-AA28-866992BF7728}" srcOrd="7" destOrd="0" presId="urn:microsoft.com/office/officeart/2005/8/layout/venn1"/>
    <dgm:cxn modelId="{5C798F05-0472-4F4C-A558-DE5A8E824E6E}" type="presParOf" srcId="{DD2A6137-8865-44B4-94C5-8DCCCE2450FD}" destId="{DE3B66AF-1026-4D06-A5E7-3B92780E4749}" srcOrd="8" destOrd="0" presId="urn:microsoft.com/office/officeart/2005/8/layout/venn1"/>
    <dgm:cxn modelId="{CAF8290D-6A30-41F8-A8D4-C63FE10CCF57}" type="presParOf" srcId="{DD2A6137-8865-44B4-94C5-8DCCCE2450FD}" destId="{B9808612-D4BC-4291-AADB-75DD3AD89F31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FB6D8-3A91-4A2A-B9E7-9924E2451FF7}">
      <dsp:nvSpPr>
        <dsp:cNvPr id="0" name=""/>
        <dsp:cNvSpPr/>
      </dsp:nvSpPr>
      <dsp:spPr>
        <a:xfrm>
          <a:off x="7562070" y="2718379"/>
          <a:ext cx="1774486" cy="1774486"/>
        </a:xfrm>
        <a:prstGeom prst="ellipse">
          <a:avLst/>
        </a:prstGeom>
        <a:solidFill>
          <a:schemeClr val="bg1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9A8EB6-1632-41AA-86C9-D3A049169B66}">
      <dsp:nvSpPr>
        <dsp:cNvPr id="0" name=""/>
        <dsp:cNvSpPr/>
      </dsp:nvSpPr>
      <dsp:spPr>
        <a:xfrm>
          <a:off x="0" y="246259"/>
          <a:ext cx="5649084" cy="47307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Tesseract OCR:</a:t>
          </a:r>
          <a:r>
            <a:rPr lang="en-US" sz="1900" b="0" i="0" kern="1200" baseline="0" dirty="0"/>
            <a:t> For text extraction from images.</a:t>
          </a:r>
          <a:endParaRPr lang="en-US" sz="1900" kern="1200" dirty="0"/>
        </a:p>
      </dsp:txBody>
      <dsp:txXfrm>
        <a:off x="0" y="246259"/>
        <a:ext cx="5649084" cy="473073"/>
      </dsp:txXfrm>
    </dsp:sp>
    <dsp:sp modelId="{C61CEFE8-BF0B-4103-9906-C32BAB5192A1}">
      <dsp:nvSpPr>
        <dsp:cNvPr id="0" name=""/>
        <dsp:cNvSpPr/>
      </dsp:nvSpPr>
      <dsp:spPr>
        <a:xfrm>
          <a:off x="5474227" y="2718389"/>
          <a:ext cx="1774486" cy="1774486"/>
        </a:xfrm>
        <a:prstGeom prst="ellipse">
          <a:avLst/>
        </a:prstGeom>
        <a:solidFill>
          <a:schemeClr val="bg1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07A6C8F-1B5B-4A09-9E33-9BD6088AFA65}">
      <dsp:nvSpPr>
        <dsp:cNvPr id="0" name=""/>
        <dsp:cNvSpPr/>
      </dsp:nvSpPr>
      <dsp:spPr>
        <a:xfrm>
          <a:off x="78654" y="1131411"/>
          <a:ext cx="6280396" cy="42694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Google Gemini API:</a:t>
          </a:r>
          <a:r>
            <a:rPr lang="en-US" sz="1900" b="0" i="0" kern="1200" baseline="0" dirty="0"/>
            <a:t> For generating scene descriptions.</a:t>
          </a:r>
          <a:endParaRPr lang="en-US" sz="1900" kern="1200" dirty="0"/>
        </a:p>
      </dsp:txBody>
      <dsp:txXfrm>
        <a:off x="78654" y="1131411"/>
        <a:ext cx="6280396" cy="426947"/>
      </dsp:txXfrm>
    </dsp:sp>
    <dsp:sp modelId="{BB6B9815-2431-42D6-A2DF-1F580C3BA5E2}">
      <dsp:nvSpPr>
        <dsp:cNvPr id="0" name=""/>
        <dsp:cNvSpPr/>
      </dsp:nvSpPr>
      <dsp:spPr>
        <a:xfrm>
          <a:off x="6897880" y="2487171"/>
          <a:ext cx="1774486" cy="1774486"/>
        </a:xfrm>
        <a:prstGeom prst="ellipse">
          <a:avLst/>
        </a:prstGeom>
        <a:solidFill>
          <a:schemeClr val="bg1">
            <a:lumMod val="95000"/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835DD93-8308-4B15-A6E5-C2BFD6A81B92}">
      <dsp:nvSpPr>
        <dsp:cNvPr id="0" name=""/>
        <dsp:cNvSpPr/>
      </dsp:nvSpPr>
      <dsp:spPr>
        <a:xfrm>
          <a:off x="147488" y="1573875"/>
          <a:ext cx="4464883" cy="40445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pyttsx3:</a:t>
          </a:r>
          <a:r>
            <a:rPr lang="en-US" sz="1900" b="0" i="0" kern="1200" baseline="0" dirty="0"/>
            <a:t> For converting text to speech.</a:t>
          </a:r>
          <a:endParaRPr lang="en-US" sz="1900" kern="1200" dirty="0"/>
        </a:p>
      </dsp:txBody>
      <dsp:txXfrm>
        <a:off x="147488" y="1573875"/>
        <a:ext cx="4464883" cy="404452"/>
      </dsp:txXfrm>
    </dsp:sp>
    <dsp:sp modelId="{72CD9ECE-9CFC-4B0A-AA91-A110C8A05CDC}">
      <dsp:nvSpPr>
        <dsp:cNvPr id="0" name=""/>
        <dsp:cNvSpPr/>
      </dsp:nvSpPr>
      <dsp:spPr>
        <a:xfrm>
          <a:off x="4919150" y="2290523"/>
          <a:ext cx="1774486" cy="1774486"/>
        </a:xfrm>
        <a:prstGeom prst="ellipse">
          <a:avLst/>
        </a:prstGeom>
        <a:solidFill>
          <a:schemeClr val="bg1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08D0A8-97E6-4543-AA28-866992BF7728}">
      <dsp:nvSpPr>
        <dsp:cNvPr id="0" name=""/>
        <dsp:cNvSpPr/>
      </dsp:nvSpPr>
      <dsp:spPr>
        <a:xfrm>
          <a:off x="149893" y="1975761"/>
          <a:ext cx="4500666" cy="55921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 err="1"/>
            <a:t>Streamlit</a:t>
          </a:r>
          <a:r>
            <a:rPr lang="en-US" sz="1900" b="1" i="0" kern="1200" baseline="0" dirty="0"/>
            <a:t>:</a:t>
          </a:r>
          <a:r>
            <a:rPr lang="en-US" sz="1900" b="0" i="0" kern="1200" baseline="0" dirty="0"/>
            <a:t> For building the web interface. </a:t>
          </a:r>
          <a:endParaRPr lang="en-US" sz="1900" kern="1200" dirty="0"/>
        </a:p>
      </dsp:txBody>
      <dsp:txXfrm>
        <a:off x="149893" y="1975761"/>
        <a:ext cx="4500666" cy="559217"/>
      </dsp:txXfrm>
    </dsp:sp>
    <dsp:sp modelId="{DE3B66AF-1026-4D06-A5E7-3B92780E4749}">
      <dsp:nvSpPr>
        <dsp:cNvPr id="0" name=""/>
        <dsp:cNvSpPr/>
      </dsp:nvSpPr>
      <dsp:spPr>
        <a:xfrm>
          <a:off x="8152988" y="1624383"/>
          <a:ext cx="1774486" cy="1774486"/>
        </a:xfrm>
        <a:prstGeom prst="ellipse">
          <a:avLst/>
        </a:prstGeom>
        <a:solidFill>
          <a:schemeClr val="bg1">
            <a:alpha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9808612-D4BC-4291-AADB-75DD3AD89F31}">
      <dsp:nvSpPr>
        <dsp:cNvPr id="0" name=""/>
        <dsp:cNvSpPr/>
      </dsp:nvSpPr>
      <dsp:spPr>
        <a:xfrm>
          <a:off x="172286" y="707100"/>
          <a:ext cx="4412453" cy="4732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Visual Studio Code : </a:t>
          </a:r>
          <a:r>
            <a:rPr lang="en-US" sz="1900" b="0" i="0" kern="1200" dirty="0"/>
            <a:t>To write the code.</a:t>
          </a:r>
          <a:endParaRPr lang="en-US" sz="1900" kern="1200" dirty="0"/>
        </a:p>
      </dsp:txBody>
      <dsp:txXfrm>
        <a:off x="172286" y="707100"/>
        <a:ext cx="4412453" cy="473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makery.ch/library/html-css/part1/" TargetMode="External"/><Relationship Id="rId13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hyperlink" Target="https://medium.com/@ikashyaprathod/google-launches-new-multimodal-ai-called-gemini-model-96561097ce29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hyperlink" Target="https://logodix.com/tesseract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hyperlink" Target="https://www.dataops.live/blog/snowflake-streamlit-dataop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902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730478" y="3429000"/>
            <a:ext cx="8998069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rtl="0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Building AI Powered Solution for Assisting Visually Impaired Individuals</a:t>
            </a:r>
            <a:endParaRPr lang="en-US" sz="4800" i="0" u="none" strike="noStrike" dirty="0">
              <a:latin typeface="Algerian" panose="04020705040A02060702" pitchFamily="82" charset="0"/>
            </a:endParaRPr>
          </a:p>
          <a:p>
            <a:pPr algn="ctr" rtl="0"/>
            <a:r>
              <a:rPr lang="en-US" sz="3600" b="0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(</a:t>
            </a:r>
            <a:r>
              <a:rPr lang="en-US" sz="3600" b="0" dirty="0" err="1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FriendlyFinder</a:t>
            </a:r>
            <a:r>
              <a:rPr lang="en-US" sz="3600" b="0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)</a:t>
            </a:r>
            <a:r>
              <a:rPr lang="en-IN" sz="1800" b="0" dirty="0"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784332" y="229608"/>
            <a:ext cx="6099463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600" b="1" i="0" u="none" strike="noStrike" cap="none" dirty="0">
                <a:solidFill>
                  <a:srgbClr val="FF0000"/>
                </a:solidFill>
                <a:latin typeface="Libre Baskerville" panose="02000000000000000000" pitchFamily="2" charset="0"/>
                <a:ea typeface="Lato Black"/>
                <a:cs typeface="Lato Black"/>
                <a:sym typeface="Lato Black"/>
              </a:rPr>
              <a:t>About</a:t>
            </a:r>
            <a:r>
              <a:rPr lang="en-IN" sz="3200" b="1" i="0" u="none" strike="noStrike" cap="none" dirty="0">
                <a:solidFill>
                  <a:srgbClr val="FF0000"/>
                </a:solidFill>
                <a:latin typeface="Libre Baskerville" panose="02000000000000000000" pitchFamily="2" charset="0"/>
                <a:ea typeface="Lato Black"/>
                <a:cs typeface="Lato Black"/>
                <a:sym typeface="Lato Black"/>
              </a:rPr>
              <a:t> </a:t>
            </a:r>
            <a:r>
              <a:rPr lang="en-IN" sz="3600" b="1" i="0" u="none" strike="noStrike" cap="none" dirty="0">
                <a:solidFill>
                  <a:srgbClr val="FF0000"/>
                </a:solidFill>
                <a:latin typeface="Libre Baskerville" panose="02000000000000000000" pitchFamily="2" charset="0"/>
                <a:ea typeface="Lato Black"/>
                <a:cs typeface="Lato Black"/>
                <a:sym typeface="Lato Black"/>
              </a:rPr>
              <a:t>me</a:t>
            </a:r>
            <a:endParaRPr sz="1800" b="1" i="0" u="none" strike="noStrike" cap="none" dirty="0">
              <a:solidFill>
                <a:srgbClr val="FF0000"/>
              </a:solidFill>
              <a:latin typeface="Libre Baskerville" panose="020000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EE48B-CA6E-17E4-C72E-5F5BBF56A546}"/>
              </a:ext>
            </a:extLst>
          </p:cNvPr>
          <p:cNvSpPr txBox="1"/>
          <p:nvPr/>
        </p:nvSpPr>
        <p:spPr>
          <a:xfrm>
            <a:off x="698090" y="878198"/>
            <a:ext cx="110514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ibre Baskerville" panose="02000000000000000000" pitchFamily="2" charset="0"/>
                <a:cs typeface="Times New Roman" panose="02020603050405020304" pitchFamily="18" charset="0"/>
              </a:rPr>
              <a:t>I am currently in Final year of my Bachelors in Electronics and communication Engineering in Sri Venkateswara University College of Engineering, Tirupati.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ibre Baskerville" panose="02000000000000000000" pitchFamily="2" charset="0"/>
              </a:rPr>
              <a:t>Beyond technical skills, I am motivated by the opportunity to work where data science can be applied to various fields such as healthcare, business, technology, and social good.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ibre Baskerville" panose="02000000000000000000" pitchFamily="2" charset="0"/>
                <a:cs typeface="Times New Roman" panose="02020603050405020304" pitchFamily="18" charset="0"/>
              </a:rPr>
              <a:t>I am currently an intern in Innomatics Research Labs, where I have been working on various data driven projects. Additionally I have done some courses related to Data Science and Artificial intelligence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Github, Github Logo, Github Icon. Royalty-Free ...">
            <a:extLst>
              <a:ext uri="{FF2B5EF4-FFF2-40B4-BE49-F238E27FC236}">
                <a16:creationId xmlns:a16="http://schemas.microsoft.com/office/drawing/2014/main" id="{CE06B5D2-EBB3-0AD1-7C44-882562A7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443" y="5075955"/>
            <a:ext cx="713352" cy="6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Linkedin logo png, Linkedin ...">
            <a:extLst>
              <a:ext uri="{FF2B5EF4-FFF2-40B4-BE49-F238E27FC236}">
                <a16:creationId xmlns:a16="http://schemas.microsoft.com/office/drawing/2014/main" id="{723FCEA7-6CB0-C47A-1D71-EB382E482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42" y="4896751"/>
            <a:ext cx="1196150" cy="11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6C4493-E55A-1AF6-E69B-627BD4788F74}"/>
              </a:ext>
            </a:extLst>
          </p:cNvPr>
          <p:cNvSpPr txBox="1"/>
          <p:nvPr/>
        </p:nvSpPr>
        <p:spPr>
          <a:xfrm>
            <a:off x="2229592" y="5075955"/>
            <a:ext cx="2639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re Baskerville" panose="02000000000000000000" pitchFamily="2" charset="0"/>
              </a:rPr>
              <a:t>https://www.linkedin.com/in/gopisetty-sai-charan-gsc12104016/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3CDCC-C073-5C56-1CBD-7099EE865F96}"/>
              </a:ext>
            </a:extLst>
          </p:cNvPr>
          <p:cNvSpPr txBox="1"/>
          <p:nvPr/>
        </p:nvSpPr>
        <p:spPr>
          <a:xfrm>
            <a:off x="7472516" y="5101376"/>
            <a:ext cx="325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re Baskerville" panose="02000000000000000000" pitchFamily="2" charset="0"/>
              </a:rPr>
              <a:t>https://github.com/Sai34Charan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31B9-7E13-2C23-2A50-ED6E2FBD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  <a:latin typeface="Libre Baskerville" panose="02000000000000000000" pitchFamily="2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Libre Baskerville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5B92C-1DFC-78F0-7CC1-AFCD01F68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019" y="1619148"/>
            <a:ext cx="989396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Libre Baskerville" panose="02000000000000000000" pitchFamily="2" charset="0"/>
                <a:cs typeface="Times New Roman" panose="02020603050405020304" pitchFamily="18" charset="0"/>
              </a:rPr>
              <a:t>FriendlyFinder</a:t>
            </a:r>
            <a:r>
              <a:rPr lang="en-US" dirty="0">
                <a:latin typeface="Libre Baskerville" panose="02000000000000000000" pitchFamily="2" charset="0"/>
                <a:cs typeface="Times New Roman" panose="02020603050405020304" pitchFamily="18" charset="0"/>
              </a:rPr>
              <a:t> is an AI-based application designed to assist visually impaired individuals.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3200" b="1" dirty="0">
                <a:latin typeface="Libre Baskerville" panose="02000000000000000000" pitchFamily="2" charset="0"/>
                <a:cs typeface="Times New Roman" panose="02020603050405020304" pitchFamily="18" charset="0"/>
              </a:rPr>
              <a:t>Key features: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ibre Baskerville" panose="02000000000000000000" pitchFamily="2" charset="0"/>
                <a:cs typeface="Times New Roman" panose="02020603050405020304" pitchFamily="18" charset="0"/>
              </a:rPr>
              <a:t>Description of the Scene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ibre Baskerville" panose="02000000000000000000" pitchFamily="2" charset="0"/>
                <a:cs typeface="Times New Roman" panose="02020603050405020304" pitchFamily="18" charset="0"/>
              </a:rPr>
              <a:t>Text Extraction using OCR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ibre Baskerville" panose="02000000000000000000" pitchFamily="2" charset="0"/>
                <a:cs typeface="Times New Roman" panose="02020603050405020304" pitchFamily="18" charset="0"/>
              </a:rPr>
              <a:t>Text-to-Speech Conversion</a:t>
            </a:r>
          </a:p>
        </p:txBody>
      </p:sp>
    </p:spTree>
    <p:extLst>
      <p:ext uri="{BB962C8B-B14F-4D97-AF65-F5344CB8AC3E}">
        <p14:creationId xmlns:p14="http://schemas.microsoft.com/office/powerpoint/2010/main" val="286043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C934-91F8-04C4-1DE6-F0E6B17F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3946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Libre Baskerville" panose="02000000000000000000" pitchFamily="2" charset="0"/>
              </a:rPr>
              <a:t>Key Features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267CF27-9DE3-60A9-3BA7-2DEF1A6DB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045" y="1787861"/>
            <a:ext cx="9259529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🔍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Describe Scene: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 Provides a detailed description of the uploaded image.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📝 Extract Text: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 Extracts text from images using Optical Character Recognition (OCR).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🔊 Text-to-Speech: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 Converts extracted text to speech for auditory consumption. </a:t>
            </a:r>
          </a:p>
        </p:txBody>
      </p:sp>
    </p:spTree>
    <p:extLst>
      <p:ext uri="{BB962C8B-B14F-4D97-AF65-F5344CB8AC3E}">
        <p14:creationId xmlns:p14="http://schemas.microsoft.com/office/powerpoint/2010/main" val="385233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C934-91F8-04C4-1DE6-F0E6B17F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125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2AE2B86-78B6-C178-B54E-701A5C068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953835"/>
              </p:ext>
            </p:extLst>
          </p:nvPr>
        </p:nvGraphicFramePr>
        <p:xfrm>
          <a:off x="1045324" y="894019"/>
          <a:ext cx="9927475" cy="5069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461E68F-44DA-D039-1988-482BA2738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15963" y="742336"/>
            <a:ext cx="45720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4D920-420B-1F8F-2C0D-A0F2451614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51356" y="3293140"/>
            <a:ext cx="3301213" cy="2145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C77E4A-7184-965D-6475-2A71352EF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395081" y="3671948"/>
            <a:ext cx="4256275" cy="2394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E24478-9F09-F34C-1425-EF1606AA4A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39369" y="3671948"/>
            <a:ext cx="3761668" cy="22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7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E97F-F391-4994-9DC4-7E9BFF96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97" y="311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Image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83432-C18C-C3E9-6D83-793F8B61A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97" y="1328675"/>
            <a:ext cx="5518969" cy="3153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72DC1-58B6-CA3F-BCBD-382C85DC2445}"/>
              </a:ext>
            </a:extLst>
          </p:cNvPr>
          <p:cNvSpPr txBox="1"/>
          <p:nvPr/>
        </p:nvSpPr>
        <p:spPr>
          <a:xfrm>
            <a:off x="6676103" y="1199535"/>
            <a:ext cx="49456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ibre Baskerville" panose="02000000000000000000" pitchFamily="2" charset="0"/>
              </a:rPr>
              <a:t>Uploading image data is the first step in initiating analysis, training models, or conducting image recognition tasks within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ibre Baskerville" panose="02000000000000000000" pitchFamily="2" charset="0"/>
              </a:rPr>
              <a:t>Click on the ‘Upload’ button to begin. The images will be processed and prepared for the next phase of the application, such as analysis, training, or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ibre Baskerville" panose="02000000000000000000" pitchFamily="2" charset="0"/>
              </a:rPr>
              <a:t>Once uploaded, the images will be stored securely and can be accessed for further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35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1DD63-93AE-EA32-E0AA-C2F1B6023F97}"/>
              </a:ext>
            </a:extLst>
          </p:cNvPr>
          <p:cNvSpPr txBox="1"/>
          <p:nvPr/>
        </p:nvSpPr>
        <p:spPr>
          <a:xfrm>
            <a:off x="875071" y="220622"/>
            <a:ext cx="74921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400" b="1" dirty="0">
                <a:solidFill>
                  <a:srgbClr val="FF0000"/>
                </a:solidFill>
                <a:latin typeface="Libre Baskerville" panose="02000000000000000000" pitchFamily="2" charset="0"/>
                <a:ea typeface="Calibri"/>
                <a:cs typeface="Times New Roman" panose="02020603050405020304" pitchFamily="18" charset="0"/>
                <a:sym typeface="Calibri"/>
              </a:rPr>
              <a:t>Website Overview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Baskerville" panose="02000000000000000000" pitchFamily="2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83EEF-6E7A-B7E6-F156-8DDDB413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74" y="1324829"/>
            <a:ext cx="8468852" cy="4763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56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E358DF-1B43-1267-AD84-9D8EE087AAA4}"/>
              </a:ext>
            </a:extLst>
          </p:cNvPr>
          <p:cNvSpPr txBox="1"/>
          <p:nvPr/>
        </p:nvSpPr>
        <p:spPr>
          <a:xfrm>
            <a:off x="641684" y="59384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bre Baskerville" panose="02000000000000000000" pitchFamily="2" charset="0"/>
                <a:ea typeface="Calibri"/>
                <a:cs typeface="Times New Roman" panose="02020603050405020304" pitchFamily="18" charset="0"/>
                <a:sym typeface="Calibri"/>
              </a:rPr>
              <a:t>Text Extraction Feature</a:t>
            </a:r>
            <a:endParaRPr lang="en-US" dirty="0">
              <a:latin typeface="Libre Baskerville" panose="02000000000000000000" pitchFamily="2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371D01B-95FF-E4E1-DBB4-F4715A21A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39" y="1643463"/>
            <a:ext cx="10748211" cy="113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Uses Tesseract OCR to extract text from the image.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Extracted text is displayed and can be downloaded as a .txt file.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25D65-4C04-B6DD-12C9-98FCE9B7E6F5}"/>
              </a:ext>
            </a:extLst>
          </p:cNvPr>
          <p:cNvSpPr txBox="1"/>
          <p:nvPr/>
        </p:nvSpPr>
        <p:spPr>
          <a:xfrm>
            <a:off x="560439" y="305760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bre Baskerville" panose="02000000000000000000" pitchFamily="2" charset="0"/>
                <a:ea typeface="Calibri"/>
                <a:cs typeface="Times New Roman" panose="02020603050405020304" pitchFamily="18" charset="0"/>
                <a:sym typeface="Calibri"/>
              </a:rPr>
              <a:t>Text-to-Speech Feature</a:t>
            </a:r>
            <a:endParaRPr lang="en-US" dirty="0">
              <a:latin typeface="Libre Baskerville" panose="02000000000000000000" pitchFamily="2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E5A0BA0-DFF3-6B49-14FF-0FBCC4764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39" y="3881910"/>
            <a:ext cx="8632722" cy="16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Extracted text is converted into speech using pyttsx3.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The audio is played back to the user and can be downloaded as an .mp3 file. </a:t>
            </a:r>
          </a:p>
        </p:txBody>
      </p:sp>
    </p:spTree>
    <p:extLst>
      <p:ext uri="{BB962C8B-B14F-4D97-AF65-F5344CB8AC3E}">
        <p14:creationId xmlns:p14="http://schemas.microsoft.com/office/powerpoint/2010/main" val="11209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5EEDADA-CDDF-8D8D-7823-5BAAA669D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98" y="1319836"/>
            <a:ext cx="9962147" cy="390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 err="1">
                <a:solidFill>
                  <a:schemeClr val="tx1"/>
                </a:solidFill>
                <a:latin typeface="Libre Baskerville" panose="02000000000000000000" pitchFamily="2" charset="0"/>
                <a:cs typeface="Times New Roman" panose="02020603050405020304" pitchFamily="18" charset="0"/>
              </a:rPr>
              <a:t>FriendlyFinder</a:t>
            </a:r>
            <a:r>
              <a:rPr lang="en-US" altLang="en-US" sz="2400" dirty="0">
                <a:solidFill>
                  <a:schemeClr val="tx1"/>
                </a:solidFill>
                <a:latin typeface="Libre Baskerville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helps visually impaired individuals interact with the world using AI-driven technologies.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00000000000000000" pitchFamily="2" charset="0"/>
                <a:cs typeface="Times New Roman" panose="02020603050405020304" pitchFamily="18" charset="0"/>
              </a:rPr>
              <a:t>Future enhancements can include multi-language support, faster processing, and deeper integrations with accessibility tools.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Libre Baskerville" panose="02000000000000000000" pitchFamily="2" charset="0"/>
                <a:cs typeface="Times New Roman" panose="02020603050405020304" pitchFamily="18" charset="0"/>
              </a:rPr>
              <a:t>Allows a downloadable option in each task.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394B1-4D46-C6EA-E800-BEE8C6DA7665}"/>
              </a:ext>
            </a:extLst>
          </p:cNvPr>
          <p:cNvSpPr txBox="1"/>
          <p:nvPr/>
        </p:nvSpPr>
        <p:spPr>
          <a:xfrm>
            <a:off x="507786" y="377102"/>
            <a:ext cx="62163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bre Baskerville" panose="02000000000000000000" pitchFamily="2" charset="0"/>
                <a:ea typeface="Calibri"/>
                <a:cs typeface="Times New Roman" panose="02020603050405020304" pitchFamily="18" charset="0"/>
                <a:sym typeface="Calibri"/>
              </a:rPr>
              <a:t>Conclusion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Baskerville" panose="020000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4213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414</Words>
  <Application>Microsoft Office PowerPoint</Application>
  <PresentationFormat>Widescreen</PresentationFormat>
  <Paragraphs>41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Arial</vt:lpstr>
      <vt:lpstr>Algerian</vt:lpstr>
      <vt:lpstr>Wingdings</vt:lpstr>
      <vt:lpstr>Bahnschrift SemiCondensed</vt:lpstr>
      <vt:lpstr>Times New Roman</vt:lpstr>
      <vt:lpstr>Lato Black</vt:lpstr>
      <vt:lpstr>Libre Baskerville</vt:lpstr>
      <vt:lpstr>Office Theme</vt:lpstr>
      <vt:lpstr>PowerPoint Presentation</vt:lpstr>
      <vt:lpstr>PowerPoint Presentation</vt:lpstr>
      <vt:lpstr>Introduction</vt:lpstr>
      <vt:lpstr>Key Features</vt:lpstr>
      <vt:lpstr>Technologies Used</vt:lpstr>
      <vt:lpstr>Upload Image Section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GOPISETTY SAI CHARAN</dc:creator>
  <cp:lastModifiedBy>charugundla mohan kumar</cp:lastModifiedBy>
  <cp:revision>4</cp:revision>
  <dcterms:created xsi:type="dcterms:W3CDTF">2021-02-16T05:19:01Z</dcterms:created>
  <dcterms:modified xsi:type="dcterms:W3CDTF">2024-11-29T14:09:44Z</dcterms:modified>
</cp:coreProperties>
</file>